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4" r:id="rId6"/>
    <p:sldId id="257" r:id="rId7"/>
    <p:sldId id="258" r:id="rId8"/>
    <p:sldId id="260" r:id="rId9"/>
    <p:sldId id="259" r:id="rId10"/>
    <p:sldId id="261" r:id="rId11"/>
    <p:sldId id="265" r:id="rId12"/>
    <p:sldId id="267" r:id="rId13"/>
    <p:sldId id="268" r:id="rId14"/>
    <p:sldId id="269"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75DC14A-48AA-4BB8-A8AC-059FB87DA75C}">
          <p14:sldIdLst>
            <p14:sldId id="256"/>
            <p14:sldId id="264"/>
            <p14:sldId id="257"/>
            <p14:sldId id="258"/>
            <p14:sldId id="260"/>
            <p14:sldId id="259"/>
            <p14:sldId id="261"/>
            <p14:sldId id="265"/>
            <p14:sldId id="267"/>
            <p14:sldId id="268"/>
            <p14:sldId id="269"/>
            <p14:sldId id="27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76F17B-3246-4CB1-8DE7-39DD900CD3C1}" v="52" dt="2019-10-15T13:35:58.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75" d="100"/>
        <a:sy n="75" d="100"/>
      </p:scale>
      <p:origin x="0" y="0"/>
    </p:cViewPr>
  </p:notesTextViewPr>
  <p:sorterViewPr>
    <p:cViewPr>
      <p:scale>
        <a:sx n="100" d="100"/>
        <a:sy n="100" d="100"/>
      </p:scale>
      <p:origin x="0" y="-29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05AC-0C4D-4C3A-80B2-93DFFA4163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FDFF0426-6265-4231-A587-F5203940CE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795EF640-18D6-444F-9586-BD56300E9963}"/>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30623062-56DD-4C48-B122-B6B14EA65AE3}"/>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1A249DC4-64A5-4110-9883-D3B3524FB08F}"/>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237851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21F31-0927-4F10-A07D-758D8D225BF3}"/>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AA7C9B8-5A5E-4037-BFD0-A5D1BBED76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FCE5106-22E2-4DB3-B8D2-ACC931EFFC33}"/>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05CC6E7F-5D82-4656-9785-26407C1446DF}"/>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E7688EA6-F7DA-449C-89A3-FD9CBABE0DAA}"/>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3715566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3B820A-9AF3-4448-8E08-EA5DA9F6098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0EB7BACC-8396-4303-8E7C-8F6F8588EA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EF1ED1A-7E60-48F8-984D-B4A328AF63DB}"/>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A363A6E2-44F9-478E-BB0D-CFB5F406E216}"/>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D2B6CD6B-29A6-4612-89C8-A4FBE0D2BD50}"/>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1990197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5D8AB-96DF-4CD8-84E1-DA498AF7784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DAD8293-2BB0-4967-9054-68DA0FCD16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69723FD-1E4E-4604-A294-82DA73C46091}"/>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54115A43-66EE-40E7-A9D6-F6B44FC968E2}"/>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3357BE95-4650-4DA5-A1C6-F43AE57342DB}"/>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3546516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AF0C4-B105-40D8-B012-AC8C1FB53C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F1056891-CAD5-4A77-85CA-72F1A2F8AF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3F6C44-E941-49DB-8CC4-8D7C2DFE9595}"/>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F54D54B6-AFDF-44C8-A698-9D2DA3FD4466}"/>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22FFDAC3-E8E7-4539-99A4-B0D872A82E78}"/>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483829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4CC34-C966-4215-B6CA-AE96C2BD054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27EF4B3B-98B0-4AA9-B7F1-B36ED8139B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062DB9C-AEC0-4EED-AA54-77DF88A507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9AF4A5A-F6A4-4880-AE29-8E7656F55A3A}"/>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6" name="Footer Placeholder 5">
            <a:extLst>
              <a:ext uri="{FF2B5EF4-FFF2-40B4-BE49-F238E27FC236}">
                <a16:creationId xmlns:a16="http://schemas.microsoft.com/office/drawing/2014/main" id="{BA47F03E-B6EF-4CD4-9335-6941788B4720}"/>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58BDD1B4-C68D-4950-8693-E39F8799557A}"/>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2965243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42BAF-006E-4DBC-87C3-585F006533D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410E8BFE-57AC-4A11-85D5-3829D8AAE3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332F3B-A38C-4631-B0C5-C22C1B8F89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5CED001F-2F26-43E3-A6E8-6E700549EB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D381C6-31F9-4585-B2DC-A45EE25EF9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D4837E1B-86B6-4149-8CB5-AA619DB8BCCD}"/>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8" name="Footer Placeholder 7">
            <a:extLst>
              <a:ext uri="{FF2B5EF4-FFF2-40B4-BE49-F238E27FC236}">
                <a16:creationId xmlns:a16="http://schemas.microsoft.com/office/drawing/2014/main" id="{8F13DB43-15A9-4A3D-8C22-EFB8A62937E5}"/>
              </a:ext>
            </a:extLst>
          </p:cNvPr>
          <p:cNvSpPr>
            <a:spLocks noGrp="1"/>
          </p:cNvSpPr>
          <p:nvPr>
            <p:ph type="ftr" sz="quarter" idx="11"/>
          </p:nvPr>
        </p:nvSpPr>
        <p:spPr/>
        <p:txBody>
          <a:bodyPr/>
          <a:lstStyle/>
          <a:p>
            <a:endParaRPr lang="en-AU" dirty="0"/>
          </a:p>
        </p:txBody>
      </p:sp>
      <p:sp>
        <p:nvSpPr>
          <p:cNvPr id="9" name="Slide Number Placeholder 8">
            <a:extLst>
              <a:ext uri="{FF2B5EF4-FFF2-40B4-BE49-F238E27FC236}">
                <a16:creationId xmlns:a16="http://schemas.microsoft.com/office/drawing/2014/main" id="{95E1FC9E-5FCA-45F3-A1CB-52B9553DF996}"/>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58130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0F030-52BE-4CC7-ABB5-A9EF1E98D164}"/>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7DC3F9B-AF73-45D6-BA56-E938FA420309}"/>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4" name="Footer Placeholder 3">
            <a:extLst>
              <a:ext uri="{FF2B5EF4-FFF2-40B4-BE49-F238E27FC236}">
                <a16:creationId xmlns:a16="http://schemas.microsoft.com/office/drawing/2014/main" id="{ED7AA689-FF57-4E95-989E-02EC422CE415}"/>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C5969AFB-268C-4109-8F1F-708696EF7BA6}"/>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3891375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64E919-62F1-42F6-ADA8-71F01832E389}"/>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3" name="Footer Placeholder 2">
            <a:extLst>
              <a:ext uri="{FF2B5EF4-FFF2-40B4-BE49-F238E27FC236}">
                <a16:creationId xmlns:a16="http://schemas.microsoft.com/office/drawing/2014/main" id="{6EADECBD-45AA-4129-9F0B-56747B988AD8}"/>
              </a:ext>
            </a:extLst>
          </p:cNvPr>
          <p:cNvSpPr>
            <a:spLocks noGrp="1"/>
          </p:cNvSpPr>
          <p:nvPr>
            <p:ph type="ftr" sz="quarter" idx="11"/>
          </p:nvPr>
        </p:nvSpPr>
        <p:spPr/>
        <p:txBody>
          <a:bodyPr/>
          <a:lstStyle/>
          <a:p>
            <a:endParaRPr lang="en-AU" dirty="0"/>
          </a:p>
        </p:txBody>
      </p:sp>
      <p:sp>
        <p:nvSpPr>
          <p:cNvPr id="4" name="Slide Number Placeholder 3">
            <a:extLst>
              <a:ext uri="{FF2B5EF4-FFF2-40B4-BE49-F238E27FC236}">
                <a16:creationId xmlns:a16="http://schemas.microsoft.com/office/drawing/2014/main" id="{4804F98B-B764-4813-8C7A-76993C94FFBB}"/>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2231686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3D4BF-A8F6-4EEE-858A-BE253C8519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A6160E2-FA56-4AA5-A055-9F7C6CDE5E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F8092556-82CE-420C-884C-9F3E18BC6D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8A1F0B-3658-4567-84F4-D2B4FBD83C1C}"/>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6" name="Footer Placeholder 5">
            <a:extLst>
              <a:ext uri="{FF2B5EF4-FFF2-40B4-BE49-F238E27FC236}">
                <a16:creationId xmlns:a16="http://schemas.microsoft.com/office/drawing/2014/main" id="{00344CF2-A080-4104-87DC-94424BBBFA5E}"/>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EF30EFFB-2C67-4853-B326-6D5D03ACB0CD}"/>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105799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A0AC7-9761-42CD-9C79-76C9439693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381FBE6-CC80-41E4-A800-BAD332B5C0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395E2B17-6D1B-4D91-9275-F0A05D540F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5006DC-0365-4B4C-94BB-24FFCFAFA663}"/>
              </a:ext>
            </a:extLst>
          </p:cNvPr>
          <p:cNvSpPr>
            <a:spLocks noGrp="1"/>
          </p:cNvSpPr>
          <p:nvPr>
            <p:ph type="dt" sz="half" idx="10"/>
          </p:nvPr>
        </p:nvSpPr>
        <p:spPr/>
        <p:txBody>
          <a:bodyPr/>
          <a:lstStyle/>
          <a:p>
            <a:fld id="{B8C186E2-8588-40C0-954D-86548E7C13B4}" type="datetimeFigureOut">
              <a:rPr lang="en-AU" smtClean="0"/>
              <a:t>15/10/2019</a:t>
            </a:fld>
            <a:endParaRPr lang="en-AU" dirty="0"/>
          </a:p>
        </p:txBody>
      </p:sp>
      <p:sp>
        <p:nvSpPr>
          <p:cNvPr id="6" name="Footer Placeholder 5">
            <a:extLst>
              <a:ext uri="{FF2B5EF4-FFF2-40B4-BE49-F238E27FC236}">
                <a16:creationId xmlns:a16="http://schemas.microsoft.com/office/drawing/2014/main" id="{179360AB-99FF-43E0-A53D-E3F78E0453A6}"/>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CB9CF620-27E3-4C78-B4F3-9623110D465A}"/>
              </a:ext>
            </a:extLst>
          </p:cNvPr>
          <p:cNvSpPr>
            <a:spLocks noGrp="1"/>
          </p:cNvSpPr>
          <p:nvPr>
            <p:ph type="sldNum" sz="quarter" idx="12"/>
          </p:nvPr>
        </p:nvSpPr>
        <p:spPr/>
        <p:txBody>
          <a:bodyPr/>
          <a:lstStyle/>
          <a:p>
            <a:fld id="{DCCD66C4-7287-446F-8B2B-BC5F0B3795EC}" type="slidenum">
              <a:rPr lang="en-AU" smtClean="0"/>
              <a:t>‹#›</a:t>
            </a:fld>
            <a:endParaRPr lang="en-AU" dirty="0"/>
          </a:p>
        </p:txBody>
      </p:sp>
    </p:spTree>
    <p:extLst>
      <p:ext uri="{BB962C8B-B14F-4D97-AF65-F5344CB8AC3E}">
        <p14:creationId xmlns:p14="http://schemas.microsoft.com/office/powerpoint/2010/main" val="802397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FE5CCC-6794-49AF-834D-D46CA19E95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1FF05DD-7201-4FDE-8212-C6E9D8D920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261BDAF-E10E-4729-99A2-17173CA490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C186E2-8588-40C0-954D-86548E7C13B4}" type="datetimeFigureOut">
              <a:rPr lang="en-AU" smtClean="0"/>
              <a:t>15/10/2019</a:t>
            </a:fld>
            <a:endParaRPr lang="en-AU" dirty="0"/>
          </a:p>
        </p:txBody>
      </p:sp>
      <p:sp>
        <p:nvSpPr>
          <p:cNvPr id="5" name="Footer Placeholder 4">
            <a:extLst>
              <a:ext uri="{FF2B5EF4-FFF2-40B4-BE49-F238E27FC236}">
                <a16:creationId xmlns:a16="http://schemas.microsoft.com/office/drawing/2014/main" id="{627CA822-81EE-4A41-BAEF-969D5AAB24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a:extLst>
              <a:ext uri="{FF2B5EF4-FFF2-40B4-BE49-F238E27FC236}">
                <a16:creationId xmlns:a16="http://schemas.microsoft.com/office/drawing/2014/main" id="{56C2E323-651B-4022-8B09-9933D6B045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D66C4-7287-446F-8B2B-BC5F0B3795EC}" type="slidenum">
              <a:rPr lang="en-AU" smtClean="0"/>
              <a:t>‹#›</a:t>
            </a:fld>
            <a:endParaRPr lang="en-AU" dirty="0"/>
          </a:p>
        </p:txBody>
      </p:sp>
    </p:spTree>
    <p:extLst>
      <p:ext uri="{BB962C8B-B14F-4D97-AF65-F5344CB8AC3E}">
        <p14:creationId xmlns:p14="http://schemas.microsoft.com/office/powerpoint/2010/main" val="31407639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hemeOverride" Target="../theme/themeOverride1.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FFE8F-1E80-441C-AFCC-C3CFA9C847A1}"/>
              </a:ext>
            </a:extLst>
          </p:cNvPr>
          <p:cNvSpPr>
            <a:spLocks noGrp="1"/>
          </p:cNvSpPr>
          <p:nvPr>
            <p:ph type="ctrTitle"/>
          </p:nvPr>
        </p:nvSpPr>
        <p:spPr>
          <a:xfrm>
            <a:off x="6746628" y="1783959"/>
            <a:ext cx="4645250" cy="2889114"/>
          </a:xfrm>
        </p:spPr>
        <p:txBody>
          <a:bodyPr anchor="b">
            <a:normAutofit/>
          </a:bodyPr>
          <a:lstStyle/>
          <a:p>
            <a:pPr algn="l"/>
            <a:r>
              <a:rPr lang="en-US" dirty="0"/>
              <a:t>Levi and Eleks  Design Crowd logo</a:t>
            </a:r>
            <a:endParaRPr lang="en-AU"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descr="&#10;&#10;&#10;">
            <a:extLst>
              <a:ext uri="{FF2B5EF4-FFF2-40B4-BE49-F238E27FC236}">
                <a16:creationId xmlns:a16="http://schemas.microsoft.com/office/drawing/2014/main" id="{44D7FA39-17FD-4C57-9B30-4A0ABC9F2918}"/>
              </a:ext>
            </a:extLst>
          </p:cNvPr>
          <p:cNvPicPr>
            <a:picLocks noChangeAspect="1"/>
          </p:cNvPicPr>
          <p:nvPr/>
        </p:nvPicPr>
        <p:blipFill rotWithShape="1">
          <a:blip r:embed="rId2"/>
          <a:srcRect t="16365" b="5369"/>
          <a:stretch/>
        </p:blipFill>
        <p:spPr>
          <a:xfrm>
            <a:off x="148648" y="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4186415470"/>
      </p:ext>
    </p:extLst>
  </p:cSld>
  <p:clrMapOvr>
    <a:overrideClrMapping bg1="dk1" tx1="lt1" bg2="dk2" tx2="lt2" accent1="accent1" accent2="accent2" accent3="accent3" accent4="accent4" accent5="accent5" accent6="accent6" hlink="hlink" folHlink="folHlink"/>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4EAD7-8D5A-4AE9-A81F-1F01AE66C275}"/>
              </a:ext>
            </a:extLst>
          </p:cNvPr>
          <p:cNvSpPr>
            <a:spLocks noGrp="1"/>
          </p:cNvSpPr>
          <p:nvPr>
            <p:ph type="title"/>
          </p:nvPr>
        </p:nvSpPr>
        <p:spPr>
          <a:xfrm>
            <a:off x="652750" y="657922"/>
            <a:ext cx="4806184" cy="4281913"/>
          </a:xfrm>
          <a:noFill/>
        </p:spPr>
        <p:txBody>
          <a:bodyPr vert="horz" lIns="91440" tIns="45720" rIns="91440" bIns="45720" rtlCol="0" anchor="b">
            <a:normAutofit/>
          </a:bodyPr>
          <a:lstStyle/>
          <a:p>
            <a:r>
              <a:rPr lang="en-US" sz="5000" dirty="0"/>
              <a:t>Bee Food</a:t>
            </a:r>
          </a:p>
        </p:txBody>
      </p:sp>
      <p:sp>
        <p:nvSpPr>
          <p:cNvPr id="4" name="Text Placeholder 3">
            <a:extLst>
              <a:ext uri="{FF2B5EF4-FFF2-40B4-BE49-F238E27FC236}">
                <a16:creationId xmlns:a16="http://schemas.microsoft.com/office/drawing/2014/main" id="{D074791B-67BA-4119-A308-18125DC299DC}"/>
              </a:ext>
            </a:extLst>
          </p:cNvPr>
          <p:cNvSpPr>
            <a:spLocks noGrp="1"/>
          </p:cNvSpPr>
          <p:nvPr>
            <p:ph type="body" sz="half" idx="2"/>
          </p:nvPr>
        </p:nvSpPr>
        <p:spPr>
          <a:xfrm>
            <a:off x="652750" y="5078264"/>
            <a:ext cx="4806184" cy="921092"/>
          </a:xfrm>
          <a:noFill/>
        </p:spPr>
        <p:txBody>
          <a:bodyPr vert="horz" lIns="91440" tIns="45720" rIns="91440" bIns="45720" rtlCol="0">
            <a:normAutofit/>
          </a:bodyPr>
          <a:lstStyle/>
          <a:p>
            <a:r>
              <a:rPr lang="en-US" sz="2200">
                <a:solidFill>
                  <a:schemeClr val="tx2"/>
                </a:solidFill>
              </a:rPr>
              <a:t>This is red flowering gum; it is an Australian eucalypt and bee heaven.</a:t>
            </a:r>
          </a:p>
        </p:txBody>
      </p:sp>
      <p:pic>
        <p:nvPicPr>
          <p:cNvPr id="8" name="Picture 7">
            <a:extLst>
              <a:ext uri="{FF2B5EF4-FFF2-40B4-BE49-F238E27FC236}">
                <a16:creationId xmlns:a16="http://schemas.microsoft.com/office/drawing/2014/main" id="{6A06ED1F-73F2-4612-BD30-7E998C95AC52}"/>
              </a:ext>
            </a:extLst>
          </p:cNvPr>
          <p:cNvPicPr>
            <a:picLocks noChangeAspect="1"/>
          </p:cNvPicPr>
          <p:nvPr/>
        </p:nvPicPr>
        <p:blipFill rotWithShape="1">
          <a:blip r:embed="rId2">
            <a:extLst>
              <a:ext uri="{28A0092B-C50C-407E-A947-70E740481C1C}">
                <a14:useLocalDpi xmlns:a14="http://schemas.microsoft.com/office/drawing/2010/main" val="0"/>
              </a:ext>
            </a:extLst>
          </a:blip>
          <a:srcRect l="3442" r="12316" b="-1"/>
          <a:stretch/>
        </p:blipFill>
        <p:spPr>
          <a:xfrm rot="5400000">
            <a:off x="5719826" y="376172"/>
            <a:ext cx="6858000" cy="6105655"/>
          </a:xfrm>
          <a:prstGeom prst="rect">
            <a:avLst/>
          </a:prstGeom>
        </p:spPr>
      </p:pic>
      <p:sp>
        <p:nvSpPr>
          <p:cNvPr id="9" name="TextBox 8">
            <a:extLst>
              <a:ext uri="{FF2B5EF4-FFF2-40B4-BE49-F238E27FC236}">
                <a16:creationId xmlns:a16="http://schemas.microsoft.com/office/drawing/2014/main" id="{4CB6157C-B5FC-4F5E-BDE5-F78548F8E377}"/>
              </a:ext>
            </a:extLst>
          </p:cNvPr>
          <p:cNvSpPr txBox="1"/>
          <p:nvPr/>
        </p:nvSpPr>
        <p:spPr>
          <a:xfrm>
            <a:off x="2287031" y="0"/>
            <a:ext cx="184730" cy="200055"/>
          </a:xfrm>
          <a:prstGeom prst="rect">
            <a:avLst/>
          </a:prstGeom>
          <a:solidFill>
            <a:srgbClr val="000000"/>
          </a:solidFill>
        </p:spPr>
        <p:txBody>
          <a:bodyPr wrap="none" rtlCol="0">
            <a:spAutoFit/>
          </a:bodyPr>
          <a:lstStyle/>
          <a:p>
            <a:pPr algn="r">
              <a:spcAft>
                <a:spcPts val="600"/>
              </a:spcAft>
            </a:pPr>
            <a:endParaRPr lang="en-AU" sz="700" dirty="0">
              <a:solidFill>
                <a:srgbClr val="FFFFFF"/>
              </a:solidFill>
            </a:endParaRPr>
          </a:p>
        </p:txBody>
      </p:sp>
      <p:sp>
        <p:nvSpPr>
          <p:cNvPr id="12" name="TextBox 11">
            <a:extLst>
              <a:ext uri="{FF2B5EF4-FFF2-40B4-BE49-F238E27FC236}">
                <a16:creationId xmlns:a16="http://schemas.microsoft.com/office/drawing/2014/main" id="{922C9CCF-E4B8-49A5-A7EF-07F41F5626E9}"/>
              </a:ext>
            </a:extLst>
          </p:cNvPr>
          <p:cNvSpPr txBox="1"/>
          <p:nvPr/>
        </p:nvSpPr>
        <p:spPr>
          <a:xfrm flipH="1">
            <a:off x="0" y="0"/>
            <a:ext cx="2307042" cy="200055"/>
          </a:xfrm>
          <a:prstGeom prst="rect">
            <a:avLst/>
          </a:prstGeom>
          <a:solidFill>
            <a:srgbClr val="000000"/>
          </a:solidFill>
        </p:spPr>
        <p:txBody>
          <a:bodyPr wrap="square" rtlCol="0">
            <a:spAutoFit/>
          </a:bodyPr>
          <a:lstStyle/>
          <a:p>
            <a:pPr algn="r">
              <a:spcAft>
                <a:spcPts val="600"/>
              </a:spcAft>
            </a:pPr>
            <a:endParaRPr lang="en-AU" sz="700" dirty="0">
              <a:solidFill>
                <a:srgbClr val="FFFFFF"/>
              </a:solidFill>
            </a:endParaRPr>
          </a:p>
        </p:txBody>
      </p:sp>
    </p:spTree>
    <p:extLst>
      <p:ext uri="{BB962C8B-B14F-4D97-AF65-F5344CB8AC3E}">
        <p14:creationId xmlns:p14="http://schemas.microsoft.com/office/powerpoint/2010/main" val="8627634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2006"/>
    </mc:Choice>
    <mc:Fallback xmlns="">
      <p:transition spd="slow" advTm="2006"/>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B181E26-89C4-4A14-92DE-0F4C4B0E94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group of people in a field&#10;&#10;Description automatically generated">
            <a:extLst>
              <a:ext uri="{FF2B5EF4-FFF2-40B4-BE49-F238E27FC236}">
                <a16:creationId xmlns:a16="http://schemas.microsoft.com/office/drawing/2014/main" id="{8359CA78-9F72-499A-9437-AD92421DED8E}"/>
              </a:ext>
            </a:extLst>
          </p:cNvPr>
          <p:cNvPicPr>
            <a:picLocks noChangeAspect="1"/>
          </p:cNvPicPr>
          <p:nvPr/>
        </p:nvPicPr>
        <p:blipFill rotWithShape="1">
          <a:blip r:embed="rId2">
            <a:extLst>
              <a:ext uri="{28A0092B-C50C-407E-A947-70E740481C1C}">
                <a14:useLocalDpi xmlns:a14="http://schemas.microsoft.com/office/drawing/2010/main" val="0"/>
              </a:ext>
            </a:extLst>
          </a:blip>
          <a:srcRect t="13752" r="2" b="1225"/>
          <a:stretch/>
        </p:blipFill>
        <p:spPr>
          <a:xfrm>
            <a:off x="6587330" y="1690689"/>
            <a:ext cx="5604670" cy="2501837"/>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7" name="Content Placeholder 5" descr="A picture containing tree, grass, sky, outdoor&#10;&#10;Description automatically generated">
            <a:extLst>
              <a:ext uri="{FF2B5EF4-FFF2-40B4-BE49-F238E27FC236}">
                <a16:creationId xmlns:a16="http://schemas.microsoft.com/office/drawing/2014/main" id="{4C646CD5-A3AB-478B-9683-5D94583264E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8735" r="-2" b="26209"/>
          <a:stretch/>
        </p:blipFill>
        <p:spPr>
          <a:xfrm>
            <a:off x="4791075" y="4357117"/>
            <a:ext cx="7400925" cy="2500884"/>
          </a:xfrm>
          <a:custGeom>
            <a:avLst/>
            <a:gdLst>
              <a:gd name="connsiteX0" fmla="*/ 1717230 w 7400925"/>
              <a:gd name="connsiteY0" fmla="*/ 0 h 2500884"/>
              <a:gd name="connsiteX1" fmla="*/ 7400925 w 7400925"/>
              <a:gd name="connsiteY1" fmla="*/ 0 h 2500884"/>
              <a:gd name="connsiteX2" fmla="*/ 7400925 w 7400925"/>
              <a:gd name="connsiteY2" fmla="*/ 2500884 h 2500884"/>
              <a:gd name="connsiteX3" fmla="*/ 0 w 7400925"/>
              <a:gd name="connsiteY3" fmla="*/ 2500884 h 2500884"/>
              <a:gd name="connsiteX4" fmla="*/ 0 w 7400925"/>
              <a:gd name="connsiteY4" fmla="*/ 2500883 h 2500884"/>
              <a:gd name="connsiteX5" fmla="*/ 552186 w 7400925"/>
              <a:gd name="connsiteY5" fmla="*/ 2500883 h 2500884"/>
              <a:gd name="connsiteX6" fmla="*/ 558423 w 7400925"/>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0925" h="2500884">
                <a:moveTo>
                  <a:pt x="1717230" y="0"/>
                </a:moveTo>
                <a:lnTo>
                  <a:pt x="7400925" y="0"/>
                </a:lnTo>
                <a:lnTo>
                  <a:pt x="7400925" y="2500884"/>
                </a:lnTo>
                <a:lnTo>
                  <a:pt x="0" y="2500884"/>
                </a:lnTo>
                <a:lnTo>
                  <a:pt x="0" y="2500883"/>
                </a:lnTo>
                <a:lnTo>
                  <a:pt x="552186" y="2500883"/>
                </a:lnTo>
                <a:lnTo>
                  <a:pt x="558423" y="2500883"/>
                </a:lnTo>
                <a:close/>
              </a:path>
            </a:pathLst>
          </a:custGeom>
        </p:spPr>
      </p:pic>
      <p:sp>
        <p:nvSpPr>
          <p:cNvPr id="36" name="Freeform 37">
            <a:extLst>
              <a:ext uri="{FF2B5EF4-FFF2-40B4-BE49-F238E27FC236}">
                <a16:creationId xmlns:a16="http://schemas.microsoft.com/office/drawing/2014/main" id="{13958066-7CBD-4B89-8F46-614C4F28BC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691641"/>
            <a:ext cx="7571262" cy="5166360"/>
          </a:xfrm>
          <a:custGeom>
            <a:avLst/>
            <a:gdLst>
              <a:gd name="connsiteX0" fmla="*/ 0 w 7571262"/>
              <a:gd name="connsiteY0" fmla="*/ 5166360 h 5166360"/>
              <a:gd name="connsiteX1" fmla="*/ 7571262 w 7571262"/>
              <a:gd name="connsiteY1" fmla="*/ 5166360 h 5166360"/>
              <a:gd name="connsiteX2" fmla="*/ 5177382 w 7571262"/>
              <a:gd name="connsiteY2" fmla="*/ 0 h 5166360"/>
              <a:gd name="connsiteX3" fmla="*/ 5171159 w 7571262"/>
              <a:gd name="connsiteY3" fmla="*/ 0 h 5166360"/>
              <a:gd name="connsiteX4" fmla="*/ 3981368 w 7571262"/>
              <a:gd name="connsiteY4" fmla="*/ 0 h 5166360"/>
              <a:gd name="connsiteX5" fmla="*/ 2331323 w 7571262"/>
              <a:gd name="connsiteY5" fmla="*/ 0 h 5166360"/>
              <a:gd name="connsiteX6" fmla="*/ 0 w 7571262"/>
              <a:gd name="connsiteY6" fmla="*/ 0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1262" h="5166360">
                <a:moveTo>
                  <a:pt x="0" y="5166360"/>
                </a:moveTo>
                <a:lnTo>
                  <a:pt x="7571262" y="5166360"/>
                </a:lnTo>
                <a:lnTo>
                  <a:pt x="5177382" y="0"/>
                </a:lnTo>
                <a:lnTo>
                  <a:pt x="5171159" y="0"/>
                </a:lnTo>
                <a:lnTo>
                  <a:pt x="3981368" y="0"/>
                </a:lnTo>
                <a:lnTo>
                  <a:pt x="2331323" y="0"/>
                </a:lnTo>
                <a:lnTo>
                  <a:pt x="0"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9A4EAD7-8D5A-4AE9-A81F-1F01AE66C275}"/>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sz="4400" kern="1200" dirty="0">
                <a:solidFill>
                  <a:schemeClr val="bg1"/>
                </a:solidFill>
                <a:latin typeface="+mj-lt"/>
                <a:ea typeface="+mj-ea"/>
                <a:cs typeface="+mj-cs"/>
              </a:rPr>
              <a:t>Our Apiaries</a:t>
            </a:r>
          </a:p>
        </p:txBody>
      </p:sp>
      <p:sp>
        <p:nvSpPr>
          <p:cNvPr id="4" name="Text Placeholder 3">
            <a:extLst>
              <a:ext uri="{FF2B5EF4-FFF2-40B4-BE49-F238E27FC236}">
                <a16:creationId xmlns:a16="http://schemas.microsoft.com/office/drawing/2014/main" id="{D074791B-67BA-4119-A308-18125DC299DC}"/>
              </a:ext>
            </a:extLst>
          </p:cNvPr>
          <p:cNvSpPr>
            <a:spLocks noGrp="1"/>
          </p:cNvSpPr>
          <p:nvPr>
            <p:ph type="body" sz="half" idx="2"/>
          </p:nvPr>
        </p:nvSpPr>
        <p:spPr>
          <a:xfrm>
            <a:off x="838200" y="2015406"/>
            <a:ext cx="5097779" cy="4065986"/>
          </a:xfrm>
        </p:spPr>
        <p:txBody>
          <a:bodyPr vert="horz" lIns="91440" tIns="45720" rIns="91440" bIns="45720" rtlCol="0" anchor="t">
            <a:normAutofit/>
          </a:bodyPr>
          <a:lstStyle/>
          <a:p>
            <a:pPr indent="-228600">
              <a:buFont typeface="Arial" panose="020B0604020202020204" pitchFamily="34" charset="0"/>
              <a:buChar char="•"/>
            </a:pPr>
            <a:r>
              <a:rPr lang="en-US" sz="2000"/>
              <a:t>Our two main apiaries are in Dawesville and Dryandra, though we sometimes have hives in our backyard located at Como.</a:t>
            </a:r>
          </a:p>
          <a:p>
            <a:pPr indent="-228600">
              <a:buFont typeface="Arial" panose="020B0604020202020204" pitchFamily="34" charset="0"/>
              <a:buChar char="•"/>
            </a:pPr>
            <a:endParaRPr lang="en-US" sz="2000"/>
          </a:p>
        </p:txBody>
      </p:sp>
      <p:sp>
        <p:nvSpPr>
          <p:cNvPr id="9" name="TextBox 8">
            <a:extLst>
              <a:ext uri="{FF2B5EF4-FFF2-40B4-BE49-F238E27FC236}">
                <a16:creationId xmlns:a16="http://schemas.microsoft.com/office/drawing/2014/main" id="{4CB6157C-B5FC-4F5E-BDE5-F78548F8E377}"/>
              </a:ext>
            </a:extLst>
          </p:cNvPr>
          <p:cNvSpPr txBox="1"/>
          <p:nvPr/>
        </p:nvSpPr>
        <p:spPr>
          <a:xfrm>
            <a:off x="2287031" y="0"/>
            <a:ext cx="184730" cy="200055"/>
          </a:xfrm>
          <a:prstGeom prst="rect">
            <a:avLst/>
          </a:prstGeom>
          <a:solidFill>
            <a:srgbClr val="000000"/>
          </a:solidFill>
        </p:spPr>
        <p:txBody>
          <a:bodyPr wrap="none" rtlCol="0">
            <a:spAutoFit/>
          </a:bodyPr>
          <a:lstStyle/>
          <a:p>
            <a:pPr algn="r">
              <a:spcAft>
                <a:spcPts val="600"/>
              </a:spcAft>
            </a:pPr>
            <a:endParaRPr lang="en-AU" sz="700" dirty="0">
              <a:solidFill>
                <a:srgbClr val="FFFFFF"/>
              </a:solidFill>
            </a:endParaRPr>
          </a:p>
        </p:txBody>
      </p:sp>
      <p:sp>
        <p:nvSpPr>
          <p:cNvPr id="12" name="TextBox 11">
            <a:extLst>
              <a:ext uri="{FF2B5EF4-FFF2-40B4-BE49-F238E27FC236}">
                <a16:creationId xmlns:a16="http://schemas.microsoft.com/office/drawing/2014/main" id="{922C9CCF-E4B8-49A5-A7EF-07F41F5626E9}"/>
              </a:ext>
            </a:extLst>
          </p:cNvPr>
          <p:cNvSpPr txBox="1"/>
          <p:nvPr/>
        </p:nvSpPr>
        <p:spPr>
          <a:xfrm flipH="1">
            <a:off x="0" y="0"/>
            <a:ext cx="2307042" cy="200055"/>
          </a:xfrm>
          <a:prstGeom prst="rect">
            <a:avLst/>
          </a:prstGeom>
          <a:solidFill>
            <a:srgbClr val="000000"/>
          </a:solidFill>
        </p:spPr>
        <p:txBody>
          <a:bodyPr wrap="square" rtlCol="0">
            <a:spAutoFit/>
          </a:bodyPr>
          <a:lstStyle/>
          <a:p>
            <a:pPr algn="r">
              <a:spcAft>
                <a:spcPts val="600"/>
              </a:spcAft>
            </a:pPr>
            <a:endParaRPr lang="en-AU" sz="700" dirty="0">
              <a:solidFill>
                <a:srgbClr val="FFFFFF"/>
              </a:solidFill>
            </a:endParaRPr>
          </a:p>
        </p:txBody>
      </p:sp>
      <p:sp>
        <p:nvSpPr>
          <p:cNvPr id="3" name="Oval 2">
            <a:extLst>
              <a:ext uri="{FF2B5EF4-FFF2-40B4-BE49-F238E27FC236}">
                <a16:creationId xmlns:a16="http://schemas.microsoft.com/office/drawing/2014/main" id="{767B67C5-EE9D-45CD-AE57-20A9C73E9284}"/>
              </a:ext>
            </a:extLst>
          </p:cNvPr>
          <p:cNvSpPr/>
          <p:nvPr/>
        </p:nvSpPr>
        <p:spPr>
          <a:xfrm>
            <a:off x="9700591" y="2015406"/>
            <a:ext cx="2395331" cy="90669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27101725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2006"/>
    </mc:Choice>
    <mc:Fallback xmlns="">
      <p:transition spd="slow" advTm="2006"/>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6">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26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9A4EAD7-8D5A-4AE9-A81F-1F01AE66C275}"/>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sz="4400" dirty="0">
                <a:solidFill>
                  <a:srgbClr val="FFFFFF"/>
                </a:solidFill>
              </a:rPr>
              <a:t>The End</a:t>
            </a:r>
          </a:p>
        </p:txBody>
      </p:sp>
      <p:pic>
        <p:nvPicPr>
          <p:cNvPr id="7" name="F938AED3-6BA4-4EA9-9726-E4DCE6B69583" descr="F938AED3-6BA4-4EA9-9726-E4DCE6B69583">
            <a:extLst>
              <a:ext uri="{FF2B5EF4-FFF2-40B4-BE49-F238E27FC236}">
                <a16:creationId xmlns:a16="http://schemas.microsoft.com/office/drawing/2014/main" id="{8D25410D-6B1D-4B63-A8B0-ACC1BE29ACF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205" r="1" b="11206"/>
          <a:stretch/>
        </p:blipFill>
        <p:spPr bwMode="auto">
          <a:xfrm>
            <a:off x="327547" y="321733"/>
            <a:ext cx="7058306" cy="410739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D074791B-67BA-4119-A308-18125DC299DC}"/>
              </a:ext>
            </a:extLst>
          </p:cNvPr>
          <p:cNvSpPr>
            <a:spLocks noGrp="1"/>
          </p:cNvSpPr>
          <p:nvPr>
            <p:ph type="body" sz="half" idx="2"/>
          </p:nvPr>
        </p:nvSpPr>
        <p:spPr>
          <a:xfrm>
            <a:off x="8029319" y="917725"/>
            <a:ext cx="3424739" cy="4852362"/>
          </a:xfrm>
        </p:spPr>
        <p:txBody>
          <a:bodyPr vert="horz" lIns="91440" tIns="45720" rIns="91440" bIns="45720" rtlCol="0" anchor="ctr">
            <a:normAutofit/>
          </a:bodyPr>
          <a:lstStyle/>
          <a:p>
            <a:pPr indent="-228600">
              <a:buFont typeface="Arial" panose="020B0604020202020204" pitchFamily="34" charset="0"/>
              <a:buChar char="•"/>
            </a:pPr>
            <a:r>
              <a:rPr lang="en-US" sz="2000" dirty="0">
                <a:solidFill>
                  <a:srgbClr val="FFFFFF"/>
                </a:solidFill>
              </a:rPr>
              <a:t>Thanks very much for listening and we really look forward to seeing your design concepts.</a:t>
            </a:r>
          </a:p>
        </p:txBody>
      </p:sp>
      <p:sp>
        <p:nvSpPr>
          <p:cNvPr id="9" name="TextBox 8">
            <a:extLst>
              <a:ext uri="{FF2B5EF4-FFF2-40B4-BE49-F238E27FC236}">
                <a16:creationId xmlns:a16="http://schemas.microsoft.com/office/drawing/2014/main" id="{4CB6157C-B5FC-4F5E-BDE5-F78548F8E377}"/>
              </a:ext>
            </a:extLst>
          </p:cNvPr>
          <p:cNvSpPr txBox="1"/>
          <p:nvPr/>
        </p:nvSpPr>
        <p:spPr>
          <a:xfrm>
            <a:off x="2287031" y="0"/>
            <a:ext cx="184730" cy="200055"/>
          </a:xfrm>
          <a:prstGeom prst="rect">
            <a:avLst/>
          </a:prstGeom>
          <a:solidFill>
            <a:srgbClr val="000000"/>
          </a:solidFill>
        </p:spPr>
        <p:txBody>
          <a:bodyPr wrap="none" rtlCol="0">
            <a:spAutoFit/>
          </a:bodyPr>
          <a:lstStyle/>
          <a:p>
            <a:pPr algn="r">
              <a:spcAft>
                <a:spcPts val="600"/>
              </a:spcAft>
            </a:pPr>
            <a:endParaRPr lang="en-AU" sz="700" dirty="0">
              <a:solidFill>
                <a:srgbClr val="FFFFFF"/>
              </a:solidFill>
            </a:endParaRPr>
          </a:p>
        </p:txBody>
      </p:sp>
      <p:sp>
        <p:nvSpPr>
          <p:cNvPr id="12" name="TextBox 11">
            <a:extLst>
              <a:ext uri="{FF2B5EF4-FFF2-40B4-BE49-F238E27FC236}">
                <a16:creationId xmlns:a16="http://schemas.microsoft.com/office/drawing/2014/main" id="{922C9CCF-E4B8-49A5-A7EF-07F41F5626E9}"/>
              </a:ext>
            </a:extLst>
          </p:cNvPr>
          <p:cNvSpPr txBox="1"/>
          <p:nvPr/>
        </p:nvSpPr>
        <p:spPr>
          <a:xfrm flipH="1">
            <a:off x="0" y="0"/>
            <a:ext cx="2307042" cy="200055"/>
          </a:xfrm>
          <a:prstGeom prst="rect">
            <a:avLst/>
          </a:prstGeom>
          <a:solidFill>
            <a:srgbClr val="000000"/>
          </a:solidFill>
        </p:spPr>
        <p:txBody>
          <a:bodyPr wrap="square" rtlCol="0">
            <a:spAutoFit/>
          </a:bodyPr>
          <a:lstStyle/>
          <a:p>
            <a:pPr algn="r">
              <a:spcAft>
                <a:spcPts val="600"/>
              </a:spcAft>
            </a:pPr>
            <a:endParaRPr lang="en-AU" sz="700" dirty="0">
              <a:solidFill>
                <a:srgbClr val="FFFFFF"/>
              </a:solidFill>
            </a:endParaRPr>
          </a:p>
        </p:txBody>
      </p:sp>
    </p:spTree>
    <p:extLst>
      <p:ext uri="{BB962C8B-B14F-4D97-AF65-F5344CB8AC3E}">
        <p14:creationId xmlns:p14="http://schemas.microsoft.com/office/powerpoint/2010/main" val="1069611853"/>
      </p:ext>
    </p:extLst>
  </p:cSld>
  <p:clrMapOvr>
    <a:masterClrMapping/>
  </p:clrMapOvr>
  <mc:AlternateContent xmlns:mc="http://schemas.openxmlformats.org/markup-compatibility/2006" xmlns:p14="http://schemas.microsoft.com/office/powerpoint/2010/main">
    <mc:Choice Requires="p14">
      <p:transition spd="slow" p14:dur="2000" advTm="2006"/>
    </mc:Choice>
    <mc:Fallback xmlns="">
      <p:transition spd="slow" advTm="2006"/>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1">
            <a:extLst>
              <a:ext uri="{FF2B5EF4-FFF2-40B4-BE49-F238E27FC236}">
                <a16:creationId xmlns:a16="http://schemas.microsoft.com/office/drawing/2014/main" id="{99899462-FC16-43B0-966B-FCA263450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54295" y="478232"/>
            <a:ext cx="7034121" cy="5918673"/>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C21FB7-4704-4125-BC65-734387738DCC}"/>
              </a:ext>
            </a:extLst>
          </p:cNvPr>
          <p:cNvSpPr>
            <a:spLocks noGrp="1"/>
          </p:cNvSpPr>
          <p:nvPr>
            <p:ph type="title"/>
          </p:nvPr>
        </p:nvSpPr>
        <p:spPr>
          <a:xfrm>
            <a:off x="5297762" y="1053711"/>
            <a:ext cx="5638994" cy="1424446"/>
          </a:xfrm>
        </p:spPr>
        <p:txBody>
          <a:bodyPr vert="horz" lIns="91440" tIns="45720" rIns="91440" bIns="45720" rtlCol="0" anchor="ctr">
            <a:normAutofit/>
          </a:bodyPr>
          <a:lstStyle/>
          <a:p>
            <a:r>
              <a:rPr lang="en-US" sz="4400">
                <a:solidFill>
                  <a:srgbClr val="FFFFFF"/>
                </a:solidFill>
              </a:rPr>
              <a:t>The Beekeepers</a:t>
            </a:r>
          </a:p>
        </p:txBody>
      </p:sp>
      <p:pic>
        <p:nvPicPr>
          <p:cNvPr id="6" name="Content Placeholder 5" descr="A group of people wearing costumes&#10;&#10;Description automatically generated">
            <a:extLst>
              <a:ext uri="{FF2B5EF4-FFF2-40B4-BE49-F238E27FC236}">
                <a16:creationId xmlns:a16="http://schemas.microsoft.com/office/drawing/2014/main" id="{62ED0E84-228F-4E4E-822D-D9FB0D6FD00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5600"/>
          <a:stretch/>
        </p:blipFill>
        <p:spPr>
          <a:xfrm>
            <a:off x="660465" y="478232"/>
            <a:ext cx="3305571" cy="2789902"/>
          </a:xfrm>
          <a:prstGeom prst="rect">
            <a:avLst/>
          </a:prstGeom>
        </p:spPr>
      </p:pic>
      <p:cxnSp>
        <p:nvCxnSpPr>
          <p:cNvPr id="25" name="Straight Connector 23">
            <a:extLst>
              <a:ext uri="{FF2B5EF4-FFF2-40B4-BE49-F238E27FC236}">
                <a16:creationId xmlns:a16="http://schemas.microsoft.com/office/drawing/2014/main" id="{AAFEA932-2DF1-410C-A00A-7A1E7DBF75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30098" y="2639023"/>
            <a:ext cx="4562441"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8" name="Picture 7" descr="A person wearing a hat&#10;&#10;Description automatically generated">
            <a:extLst>
              <a:ext uri="{FF2B5EF4-FFF2-40B4-BE49-F238E27FC236}">
                <a16:creationId xmlns:a16="http://schemas.microsoft.com/office/drawing/2014/main" id="{2E47015F-A881-4D2D-B106-18716E46024A}"/>
              </a:ext>
            </a:extLst>
          </p:cNvPr>
          <p:cNvPicPr>
            <a:picLocks noChangeAspect="1"/>
          </p:cNvPicPr>
          <p:nvPr/>
        </p:nvPicPr>
        <p:blipFill rotWithShape="1">
          <a:blip r:embed="rId3">
            <a:extLst>
              <a:ext uri="{28A0092B-C50C-407E-A947-70E740481C1C}">
                <a14:useLocalDpi xmlns:a14="http://schemas.microsoft.com/office/drawing/2010/main" val="0"/>
              </a:ext>
            </a:extLst>
          </a:blip>
          <a:srcRect t="4549" b="23984"/>
          <a:stretch/>
        </p:blipFill>
        <p:spPr>
          <a:xfrm rot="10800000">
            <a:off x="481886" y="4002711"/>
            <a:ext cx="3662730" cy="1963232"/>
          </a:xfrm>
          <a:prstGeom prst="rect">
            <a:avLst/>
          </a:prstGeom>
        </p:spPr>
      </p:pic>
      <p:sp>
        <p:nvSpPr>
          <p:cNvPr id="4" name="Text Placeholder 3">
            <a:extLst>
              <a:ext uri="{FF2B5EF4-FFF2-40B4-BE49-F238E27FC236}">
                <a16:creationId xmlns:a16="http://schemas.microsoft.com/office/drawing/2014/main" id="{0F7E4035-B471-4D58-9BB7-9D7C587BD45C}"/>
              </a:ext>
            </a:extLst>
          </p:cNvPr>
          <p:cNvSpPr>
            <a:spLocks noGrp="1"/>
          </p:cNvSpPr>
          <p:nvPr>
            <p:ph type="body" sz="half" idx="2"/>
          </p:nvPr>
        </p:nvSpPr>
        <p:spPr>
          <a:xfrm>
            <a:off x="5297762" y="2799889"/>
            <a:ext cx="5747187" cy="2987543"/>
          </a:xfrm>
        </p:spPr>
        <p:txBody>
          <a:bodyPr vert="horz" lIns="91440" tIns="45720" rIns="91440" bIns="45720" rtlCol="0" anchor="t">
            <a:normAutofit/>
          </a:bodyPr>
          <a:lstStyle/>
          <a:p>
            <a:pPr indent="-228600">
              <a:buFont typeface="Arial" panose="020B0604020202020204" pitchFamily="34" charset="0"/>
              <a:buChar char="•"/>
            </a:pPr>
            <a:r>
              <a:rPr lang="en-US" sz="2400">
                <a:solidFill>
                  <a:srgbClr val="FFFFFF"/>
                </a:solidFill>
              </a:rPr>
              <a:t>The owner of Levi and Elek’s is our dad Steve, he buys the resources needed for the company. Steve is in the  bottom left picture and Levi (me) and my brother Elek are in the top left.</a:t>
            </a:r>
          </a:p>
        </p:txBody>
      </p:sp>
    </p:spTree>
    <p:extLst>
      <p:ext uri="{BB962C8B-B14F-4D97-AF65-F5344CB8AC3E}">
        <p14:creationId xmlns:p14="http://schemas.microsoft.com/office/powerpoint/2010/main" val="1627456143"/>
      </p:ext>
    </p:extLst>
  </p:cSld>
  <p:clrMapOvr>
    <a:masterClrMapping/>
  </p:clrMapOvr>
  <mc:AlternateContent xmlns:mc="http://schemas.openxmlformats.org/markup-compatibility/2006" xmlns:p14="http://schemas.microsoft.com/office/powerpoint/2010/main">
    <mc:Choice Requires="p14">
      <p:transition spd="slow" p14:dur="2000" advTm="2093"/>
    </mc:Choice>
    <mc:Fallback xmlns="">
      <p:transition spd="slow" advTm="2093"/>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095D2-0817-410C-B78F-A598FCBC5D09}"/>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sz="4400"/>
              <a:t>Brainstorming</a:t>
            </a:r>
          </a:p>
        </p:txBody>
      </p:sp>
      <p:sp>
        <p:nvSpPr>
          <p:cNvPr id="4" name="Text Placeholder 3">
            <a:extLst>
              <a:ext uri="{FF2B5EF4-FFF2-40B4-BE49-F238E27FC236}">
                <a16:creationId xmlns:a16="http://schemas.microsoft.com/office/drawing/2014/main" id="{46227FA9-9B40-4C3D-B1FC-B9FAEAE98FCF}"/>
              </a:ext>
            </a:extLst>
          </p:cNvPr>
          <p:cNvSpPr>
            <a:spLocks noGrp="1"/>
          </p:cNvSpPr>
          <p:nvPr>
            <p:ph type="body" sz="half" idx="2"/>
          </p:nvPr>
        </p:nvSpPr>
        <p:spPr>
          <a:xfrm>
            <a:off x="762000" y="2279018"/>
            <a:ext cx="5314543" cy="3375920"/>
          </a:xfrm>
        </p:spPr>
        <p:txBody>
          <a:bodyPr vert="horz" lIns="91440" tIns="45720" rIns="91440" bIns="45720" rtlCol="0" anchor="t">
            <a:normAutofit/>
          </a:bodyPr>
          <a:lstStyle/>
          <a:p>
            <a:pPr indent="-228600">
              <a:buFont typeface="Arial" panose="020B0604020202020204" pitchFamily="34" charset="0"/>
              <a:buChar char="•"/>
            </a:pPr>
            <a:r>
              <a:rPr lang="en-US" sz="1800" dirty="0"/>
              <a:t>In this photo, my brother and I are brainstorming initial ideas for our beekeeping project. We decided to sell</a:t>
            </a:r>
          </a:p>
          <a:p>
            <a:pPr marL="342900" indent="-228600">
              <a:buFont typeface="Arial" panose="020B0604020202020204" pitchFamily="34" charset="0"/>
              <a:buChar char="•"/>
            </a:pPr>
            <a:r>
              <a:rPr lang="en-US" sz="1800" dirty="0"/>
              <a:t>Honey</a:t>
            </a:r>
          </a:p>
          <a:p>
            <a:pPr marL="342900" indent="-228600">
              <a:buFont typeface="Arial" panose="020B0604020202020204" pitchFamily="34" charset="0"/>
              <a:buChar char="•"/>
            </a:pPr>
            <a:r>
              <a:rPr lang="en-US" sz="1800" dirty="0"/>
              <a:t>Creamed Honey</a:t>
            </a:r>
          </a:p>
          <a:p>
            <a:pPr marL="342900" indent="-228600">
              <a:buFont typeface="Arial" panose="020B0604020202020204" pitchFamily="34" charset="0"/>
              <a:buChar char="•"/>
            </a:pPr>
            <a:r>
              <a:rPr lang="en-US" sz="1800" dirty="0"/>
              <a:t>Honey Comb in boxes</a:t>
            </a:r>
          </a:p>
          <a:p>
            <a:pPr marL="342900" indent="-228600">
              <a:buFont typeface="Arial" panose="020B0604020202020204" pitchFamily="34" charset="0"/>
              <a:buChar char="•"/>
            </a:pPr>
            <a:r>
              <a:rPr lang="en-US" sz="1800" dirty="0"/>
              <a:t>High Quality Queen Bees that we breed</a:t>
            </a:r>
          </a:p>
          <a:p>
            <a:pPr marL="342900" indent="-228600">
              <a:buFont typeface="Arial" panose="020B0604020202020204" pitchFamily="34" charset="0"/>
              <a:buChar char="•"/>
            </a:pPr>
            <a:endParaRPr lang="en-US" sz="1800" dirty="0"/>
          </a:p>
        </p:txBody>
      </p:sp>
      <p:sp>
        <p:nvSpPr>
          <p:cNvPr id="34" name="Freeform: Shape 34">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group of people standing in a room&#10;&#10;Description automatically generated">
            <a:extLst>
              <a:ext uri="{FF2B5EF4-FFF2-40B4-BE49-F238E27FC236}">
                <a16:creationId xmlns:a16="http://schemas.microsoft.com/office/drawing/2014/main" id="{4E07A11F-AC49-4AA7-87E2-F2B34C76C86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9288" r="8539" b="1"/>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28996270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BFF3F-8B47-437B-BF07-B40A5AC1563A}"/>
              </a:ext>
            </a:extLst>
          </p:cNvPr>
          <p:cNvSpPr>
            <a:spLocks noGrp="1"/>
          </p:cNvSpPr>
          <p:nvPr>
            <p:ph type="title"/>
          </p:nvPr>
        </p:nvSpPr>
        <p:spPr>
          <a:xfrm>
            <a:off x="801099" y="1396289"/>
            <a:ext cx="5006336" cy="1325563"/>
          </a:xfrm>
        </p:spPr>
        <p:txBody>
          <a:bodyPr vert="horz" lIns="91440" tIns="45720" rIns="91440" bIns="45720" rtlCol="0" anchor="ctr">
            <a:normAutofit/>
          </a:bodyPr>
          <a:lstStyle/>
          <a:p>
            <a:r>
              <a:rPr lang="en-US" sz="4400" b="1" dirty="0"/>
              <a:t>Market Research</a:t>
            </a:r>
          </a:p>
        </p:txBody>
      </p:sp>
      <p:sp>
        <p:nvSpPr>
          <p:cNvPr id="4" name="Text Placeholder 3">
            <a:extLst>
              <a:ext uri="{FF2B5EF4-FFF2-40B4-BE49-F238E27FC236}">
                <a16:creationId xmlns:a16="http://schemas.microsoft.com/office/drawing/2014/main" id="{95EFBE5D-DAC8-4B6A-ACD3-139AC74B9C92}"/>
              </a:ext>
            </a:extLst>
          </p:cNvPr>
          <p:cNvSpPr>
            <a:spLocks noGrp="1"/>
          </p:cNvSpPr>
          <p:nvPr>
            <p:ph type="body" sz="half" idx="2"/>
          </p:nvPr>
        </p:nvSpPr>
        <p:spPr>
          <a:xfrm>
            <a:off x="805543" y="2871982"/>
            <a:ext cx="5006336" cy="3181684"/>
          </a:xfrm>
        </p:spPr>
        <p:txBody>
          <a:bodyPr vert="horz" lIns="91440" tIns="45720" rIns="91440" bIns="45720" rtlCol="0" anchor="t">
            <a:normAutofit/>
          </a:bodyPr>
          <a:lstStyle/>
          <a:p>
            <a:pPr indent="-228600">
              <a:buFont typeface="Arial" panose="020B0604020202020204" pitchFamily="34" charset="0"/>
              <a:buChar char="•"/>
            </a:pPr>
            <a:r>
              <a:rPr lang="en-US" sz="1800"/>
              <a:t>Every now and then we do a little bit of market research and go to shops to have a look at honey and the packaging it comes in.</a:t>
            </a:r>
          </a:p>
        </p:txBody>
      </p:sp>
      <p:sp>
        <p:nvSpPr>
          <p:cNvPr id="18" name="Freeform: Shape 15">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19218"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close up of a bottle&#10;&#10;Description automatically generated">
            <a:extLst>
              <a:ext uri="{FF2B5EF4-FFF2-40B4-BE49-F238E27FC236}">
                <a16:creationId xmlns:a16="http://schemas.microsoft.com/office/drawing/2014/main" id="{583411A5-7E4B-4283-B2A7-988C0FE0BE8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9797" r="24322"/>
          <a:stretch/>
        </p:blipFill>
        <p:spPr>
          <a:xfrm>
            <a:off x="6167846" y="10"/>
            <a:ext cx="6024154" cy="685799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p:spPr>
      </p:pic>
    </p:spTree>
    <p:extLst>
      <p:ext uri="{BB962C8B-B14F-4D97-AF65-F5344CB8AC3E}">
        <p14:creationId xmlns:p14="http://schemas.microsoft.com/office/powerpoint/2010/main" val="9764908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F55FFF17-D3D5-4F58-BA56-54EA901CE0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FAB2C38-8810-4A9E-A56D-90E3E94EA064}"/>
              </a:ext>
            </a:extLst>
          </p:cNvPr>
          <p:cNvSpPr>
            <a:spLocks noGrp="1"/>
          </p:cNvSpPr>
          <p:nvPr>
            <p:ph type="title"/>
          </p:nvPr>
        </p:nvSpPr>
        <p:spPr>
          <a:xfrm>
            <a:off x="804673" y="1409700"/>
            <a:ext cx="4152900" cy="2809875"/>
          </a:xfrm>
        </p:spPr>
        <p:txBody>
          <a:bodyPr vert="horz" lIns="91440" tIns="45720" rIns="91440" bIns="45720" rtlCol="0" anchor="b">
            <a:normAutofit/>
          </a:bodyPr>
          <a:lstStyle/>
          <a:p>
            <a:r>
              <a:rPr lang="en-US" sz="5400" kern="1200">
                <a:solidFill>
                  <a:schemeClr val="bg1">
                    <a:lumMod val="85000"/>
                    <a:lumOff val="15000"/>
                  </a:schemeClr>
                </a:solidFill>
                <a:latin typeface="+mj-lt"/>
                <a:ea typeface="+mj-ea"/>
                <a:cs typeface="+mj-cs"/>
              </a:rPr>
              <a:t>Market Research</a:t>
            </a:r>
          </a:p>
        </p:txBody>
      </p:sp>
      <p:sp>
        <p:nvSpPr>
          <p:cNvPr id="4" name="Text Placeholder 3">
            <a:extLst>
              <a:ext uri="{FF2B5EF4-FFF2-40B4-BE49-F238E27FC236}">
                <a16:creationId xmlns:a16="http://schemas.microsoft.com/office/drawing/2014/main" id="{BEE1AE99-58CE-41F5-A137-36F4C85760FC}"/>
              </a:ext>
            </a:extLst>
          </p:cNvPr>
          <p:cNvSpPr>
            <a:spLocks noGrp="1"/>
          </p:cNvSpPr>
          <p:nvPr>
            <p:ph type="body" sz="half" idx="2"/>
          </p:nvPr>
        </p:nvSpPr>
        <p:spPr>
          <a:xfrm>
            <a:off x="804672" y="4219575"/>
            <a:ext cx="3348228" cy="928494"/>
          </a:xfrm>
        </p:spPr>
        <p:txBody>
          <a:bodyPr vert="horz" lIns="91440" tIns="45720" rIns="91440" bIns="45720" rtlCol="0" anchor="t">
            <a:normAutofit/>
          </a:bodyPr>
          <a:lstStyle/>
          <a:p>
            <a:r>
              <a:rPr lang="en-US" sz="2000" kern="1200">
                <a:solidFill>
                  <a:schemeClr val="bg1">
                    <a:lumMod val="85000"/>
                    <a:lumOff val="15000"/>
                  </a:schemeClr>
                </a:solidFill>
                <a:latin typeface="+mn-lt"/>
                <a:ea typeface="+mn-ea"/>
                <a:cs typeface="+mn-cs"/>
              </a:rPr>
              <a:t>This is an example of low-cost bulk honey.</a:t>
            </a:r>
          </a:p>
        </p:txBody>
      </p:sp>
      <p:pic>
        <p:nvPicPr>
          <p:cNvPr id="6" name="Content Placeholder 5" descr="A picture containing table, indoor, sitting&#10;&#10;Description automatically generated">
            <a:extLst>
              <a:ext uri="{FF2B5EF4-FFF2-40B4-BE49-F238E27FC236}">
                <a16:creationId xmlns:a16="http://schemas.microsoft.com/office/drawing/2014/main" id="{CEDFCDE9-6642-4451-8F0A-7E8E1D8F7A4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6910089" y="1945481"/>
            <a:ext cx="4286250" cy="3214687"/>
          </a:xfrm>
          <a:prstGeom prst="rect">
            <a:avLst/>
          </a:prstGeom>
        </p:spPr>
      </p:pic>
    </p:spTree>
    <p:extLst>
      <p:ext uri="{BB962C8B-B14F-4D97-AF65-F5344CB8AC3E}">
        <p14:creationId xmlns:p14="http://schemas.microsoft.com/office/powerpoint/2010/main" val="272961923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72260-2D02-47AA-90D7-6E2737A88854}"/>
              </a:ext>
            </a:extLst>
          </p:cNvPr>
          <p:cNvSpPr>
            <a:spLocks noGrp="1"/>
          </p:cNvSpPr>
          <p:nvPr>
            <p:ph type="title"/>
          </p:nvPr>
        </p:nvSpPr>
        <p:spPr>
          <a:xfrm>
            <a:off x="804673" y="3320859"/>
            <a:ext cx="4524973" cy="2076333"/>
          </a:xfrm>
        </p:spPr>
        <p:txBody>
          <a:bodyPr vert="horz" lIns="91440" tIns="45720" rIns="91440" bIns="45720" rtlCol="0" anchor="t">
            <a:normAutofit/>
          </a:bodyPr>
          <a:lstStyle/>
          <a:p>
            <a:r>
              <a:rPr lang="en-US" sz="4800"/>
              <a:t>Hive Acquisition</a:t>
            </a:r>
          </a:p>
        </p:txBody>
      </p:sp>
      <p:sp>
        <p:nvSpPr>
          <p:cNvPr id="4" name="Text Placeholder 3">
            <a:extLst>
              <a:ext uri="{FF2B5EF4-FFF2-40B4-BE49-F238E27FC236}">
                <a16:creationId xmlns:a16="http://schemas.microsoft.com/office/drawing/2014/main" id="{A005311F-0495-45BD-9580-7C85034CFD51}"/>
              </a:ext>
            </a:extLst>
          </p:cNvPr>
          <p:cNvSpPr>
            <a:spLocks noGrp="1"/>
          </p:cNvSpPr>
          <p:nvPr>
            <p:ph type="body" sz="half" idx="2"/>
          </p:nvPr>
        </p:nvSpPr>
        <p:spPr>
          <a:xfrm>
            <a:off x="804673" y="2348680"/>
            <a:ext cx="4524973" cy="972180"/>
          </a:xfrm>
        </p:spPr>
        <p:txBody>
          <a:bodyPr vert="horz" lIns="91440" tIns="45720" rIns="91440" bIns="45720" rtlCol="0" anchor="b">
            <a:normAutofit/>
          </a:bodyPr>
          <a:lstStyle/>
          <a:p>
            <a:r>
              <a:rPr lang="en-US" sz="2000"/>
              <a:t>Here is a picture of us purchasing our first beehive boxes.</a:t>
            </a:r>
          </a:p>
        </p:txBody>
      </p:sp>
      <p:sp>
        <p:nvSpPr>
          <p:cNvPr id="25" name="Freeform: Shape 24">
            <a:extLst>
              <a:ext uri="{FF2B5EF4-FFF2-40B4-BE49-F238E27FC236}">
                <a16:creationId xmlns:a16="http://schemas.microsoft.com/office/drawing/2014/main" id="{BCC55ACC-A2F6-403C-A3A4-D59B3734D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57312" y="381000"/>
            <a:ext cx="6334689" cy="6477000"/>
          </a:xfrm>
          <a:custGeom>
            <a:avLst/>
            <a:gdLst>
              <a:gd name="connsiteX0" fmla="*/ 3561588 w 6334689"/>
              <a:gd name="connsiteY0" fmla="*/ 0 h 6477000"/>
              <a:gd name="connsiteX1" fmla="*/ 6309883 w 6334689"/>
              <a:gd name="connsiteY1" fmla="*/ 1296087 h 6477000"/>
              <a:gd name="connsiteX2" fmla="*/ 6334689 w 6334689"/>
              <a:gd name="connsiteY2" fmla="*/ 1329261 h 6477000"/>
              <a:gd name="connsiteX3" fmla="*/ 6334689 w 6334689"/>
              <a:gd name="connsiteY3" fmla="*/ 5793916 h 6477000"/>
              <a:gd name="connsiteX4" fmla="*/ 6309883 w 6334689"/>
              <a:gd name="connsiteY4" fmla="*/ 5827089 h 6477000"/>
              <a:gd name="connsiteX5" fmla="*/ 5760467 w 6334689"/>
              <a:gd name="connsiteY5" fmla="*/ 6363539 h 6477000"/>
              <a:gd name="connsiteX6" fmla="*/ 5607796 w 6334689"/>
              <a:gd name="connsiteY6" fmla="*/ 6477000 h 6477000"/>
              <a:gd name="connsiteX7" fmla="*/ 1519571 w 6334689"/>
              <a:gd name="connsiteY7" fmla="*/ 6477000 h 6477000"/>
              <a:gd name="connsiteX8" fmla="*/ 1296088 w 6334689"/>
              <a:gd name="connsiteY8" fmla="*/ 6309883 h 6477000"/>
              <a:gd name="connsiteX9" fmla="*/ 0 w 6334689"/>
              <a:gd name="connsiteY9" fmla="*/ 3561588 h 6477000"/>
              <a:gd name="connsiteX10" fmla="*/ 3561588 w 6334689"/>
              <a:gd name="connsiteY10" fmla="*/ 0 h 6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34689" h="6477000">
                <a:moveTo>
                  <a:pt x="3561588" y="0"/>
                </a:moveTo>
                <a:cubicBezTo>
                  <a:pt x="4668032" y="0"/>
                  <a:pt x="5656635" y="504534"/>
                  <a:pt x="6309883" y="1296087"/>
                </a:cubicBezTo>
                <a:lnTo>
                  <a:pt x="6334689" y="1329261"/>
                </a:lnTo>
                <a:lnTo>
                  <a:pt x="6334689" y="5793916"/>
                </a:lnTo>
                <a:lnTo>
                  <a:pt x="6309883" y="5827089"/>
                </a:lnTo>
                <a:cubicBezTo>
                  <a:pt x="6146571" y="6024977"/>
                  <a:pt x="5962299" y="6204927"/>
                  <a:pt x="5760467" y="6363539"/>
                </a:cubicBezTo>
                <a:lnTo>
                  <a:pt x="5607796" y="6477000"/>
                </a:lnTo>
                <a:lnTo>
                  <a:pt x="1519571" y="6477000"/>
                </a:lnTo>
                <a:lnTo>
                  <a:pt x="1296088" y="6309883"/>
                </a:lnTo>
                <a:cubicBezTo>
                  <a:pt x="504535" y="5656635"/>
                  <a:pt x="0" y="4668032"/>
                  <a:pt x="0" y="3561588"/>
                </a:cubicBezTo>
                <a:cubicBezTo>
                  <a:pt x="0" y="1594577"/>
                  <a:pt x="1594577" y="0"/>
                  <a:pt x="356158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Content Placeholder 6" descr="A group of people standing in front of a building&#10;&#10;Description automatically generated">
            <a:extLst>
              <a:ext uri="{FF2B5EF4-FFF2-40B4-BE49-F238E27FC236}">
                <a16:creationId xmlns:a16="http://schemas.microsoft.com/office/drawing/2014/main" id="{CBB7AF53-6D56-4001-8C1D-D83F2E4E954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678" r="18012"/>
          <a:stretch/>
        </p:blipFill>
        <p:spPr>
          <a:xfrm>
            <a:off x="6021086" y="544777"/>
            <a:ext cx="6170914" cy="6313225"/>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Tree>
    <p:extLst>
      <p:ext uri="{BB962C8B-B14F-4D97-AF65-F5344CB8AC3E}">
        <p14:creationId xmlns:p14="http://schemas.microsoft.com/office/powerpoint/2010/main" val="2196834677"/>
      </p:ext>
    </p:extLst>
  </p:cSld>
  <p:clrMapOvr>
    <a:overrideClrMapping bg1="dk1" tx1="lt1" bg2="dk2" tx2="lt2" accent1="accent1" accent2="accent2" accent3="accent3" accent4="accent4" accent5="accent5" accent6="accent6" hlink="hlink" folHlink="folHlink"/>
  </p:clrMapOvr>
  <p:transition spd="slow" advTm="7743">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7537F-7A1C-4F0B-BFF6-BCC696FCB6BC}"/>
              </a:ext>
            </a:extLst>
          </p:cNvPr>
          <p:cNvSpPr>
            <a:spLocks noGrp="1"/>
          </p:cNvSpPr>
          <p:nvPr>
            <p:ph type="title"/>
          </p:nvPr>
        </p:nvSpPr>
        <p:spPr>
          <a:xfrm>
            <a:off x="801099" y="1396289"/>
            <a:ext cx="5006336" cy="1325563"/>
          </a:xfrm>
        </p:spPr>
        <p:txBody>
          <a:bodyPr vert="horz" lIns="91440" tIns="45720" rIns="91440" bIns="45720" rtlCol="0" anchor="ctr">
            <a:normAutofit/>
          </a:bodyPr>
          <a:lstStyle/>
          <a:p>
            <a:r>
              <a:rPr lang="en-US" sz="4400" dirty="0"/>
              <a:t>Our Apimaye Hives</a:t>
            </a:r>
          </a:p>
        </p:txBody>
      </p:sp>
      <p:sp>
        <p:nvSpPr>
          <p:cNvPr id="4" name="Text Placeholder 3">
            <a:extLst>
              <a:ext uri="{FF2B5EF4-FFF2-40B4-BE49-F238E27FC236}">
                <a16:creationId xmlns:a16="http://schemas.microsoft.com/office/drawing/2014/main" id="{13006F43-2CB5-480D-A3A6-9218BD463B2C}"/>
              </a:ext>
            </a:extLst>
          </p:cNvPr>
          <p:cNvSpPr>
            <a:spLocks noGrp="1"/>
          </p:cNvSpPr>
          <p:nvPr>
            <p:ph type="body" sz="half" idx="2"/>
          </p:nvPr>
        </p:nvSpPr>
        <p:spPr>
          <a:xfrm>
            <a:off x="805543" y="2871982"/>
            <a:ext cx="5006336" cy="3181684"/>
          </a:xfrm>
        </p:spPr>
        <p:txBody>
          <a:bodyPr vert="horz" lIns="91440" tIns="45720" rIns="91440" bIns="45720" rtlCol="0" anchor="t">
            <a:normAutofit/>
          </a:bodyPr>
          <a:lstStyle/>
          <a:p>
            <a:pPr indent="-228600">
              <a:buFont typeface="Arial" panose="020B0604020202020204" pitchFamily="34" charset="0"/>
              <a:buChar char="•"/>
            </a:pPr>
            <a:r>
              <a:rPr lang="en-US" sz="1800" dirty="0"/>
              <a:t>This hive is from Turkey and won the Apimonda award. The hives are insulated to keep the bees warm in the winter and cool in the summer.</a:t>
            </a:r>
          </a:p>
        </p:txBody>
      </p:sp>
      <p:sp>
        <p:nvSpPr>
          <p:cNvPr id="10" name="Freeform: Shape 9">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19218"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picture containing grass, outdoor, tree, next&#10;&#10;Description automatically generated">
            <a:extLst>
              <a:ext uri="{FF2B5EF4-FFF2-40B4-BE49-F238E27FC236}">
                <a16:creationId xmlns:a16="http://schemas.microsoft.com/office/drawing/2014/main" id="{D0BF6D04-9468-4589-869B-7978197B298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316" r="4976"/>
          <a:stretch/>
        </p:blipFill>
        <p:spPr>
          <a:xfrm>
            <a:off x="6167846" y="10"/>
            <a:ext cx="6024154" cy="685799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p:spPr>
      </p:pic>
    </p:spTree>
    <p:extLst>
      <p:ext uri="{BB962C8B-B14F-4D97-AF65-F5344CB8AC3E}">
        <p14:creationId xmlns:p14="http://schemas.microsoft.com/office/powerpoint/2010/main" val="7489648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11458"/>
    </mc:Choice>
    <mc:Fallback xmlns="">
      <p:transition spd="slow" advTm="11458"/>
    </mc:Fallback>
  </mc:AlternateContent>
  <p:extLst>
    <p:ext uri="{3A86A75C-4F4B-4683-9AE1-C65F6400EC91}">
      <p14:laserTraceLst xmlns:p14="http://schemas.microsoft.com/office/powerpoint/2010/main">
        <p14:tracePtLst>
          <p14:tracePt t="7217" x="0" y="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9A4EAD7-8D5A-4AE9-A81F-1F01AE66C275}"/>
              </a:ext>
            </a:extLst>
          </p:cNvPr>
          <p:cNvSpPr>
            <a:spLocks noGrp="1"/>
          </p:cNvSpPr>
          <p:nvPr>
            <p:ph type="title"/>
          </p:nvPr>
        </p:nvSpPr>
        <p:spPr>
          <a:xfrm>
            <a:off x="643468" y="623392"/>
            <a:ext cx="3363974" cy="1607060"/>
          </a:xfrm>
          <a:noFill/>
          <a:ln w="19050">
            <a:solidFill>
              <a:schemeClr val="tx1"/>
            </a:solidFill>
          </a:ln>
        </p:spPr>
        <p:txBody>
          <a:bodyPr vert="horz" wrap="square" lIns="91440" tIns="45720" rIns="91440" bIns="45720" rtlCol="0" anchor="ctr">
            <a:normAutofit/>
          </a:bodyPr>
          <a:lstStyle/>
          <a:p>
            <a:pPr algn="ctr"/>
            <a:r>
              <a:rPr lang="en-US" sz="2800" kern="1200">
                <a:solidFill>
                  <a:schemeClr val="tx1"/>
                </a:solidFill>
                <a:latin typeface="+mj-lt"/>
                <a:ea typeface="+mj-ea"/>
                <a:cs typeface="+mj-cs"/>
              </a:rPr>
              <a:t>Acquiring Bees</a:t>
            </a:r>
          </a:p>
        </p:txBody>
      </p:sp>
      <p:sp>
        <p:nvSpPr>
          <p:cNvPr id="4" name="Text Placeholder 3">
            <a:extLst>
              <a:ext uri="{FF2B5EF4-FFF2-40B4-BE49-F238E27FC236}">
                <a16:creationId xmlns:a16="http://schemas.microsoft.com/office/drawing/2014/main" id="{D074791B-67BA-4119-A308-18125DC299DC}"/>
              </a:ext>
            </a:extLst>
          </p:cNvPr>
          <p:cNvSpPr>
            <a:spLocks noGrp="1"/>
          </p:cNvSpPr>
          <p:nvPr>
            <p:ph type="body" sz="half" idx="2"/>
          </p:nvPr>
        </p:nvSpPr>
        <p:spPr>
          <a:xfrm>
            <a:off x="643468" y="2638043"/>
            <a:ext cx="3363974" cy="3415623"/>
          </a:xfrm>
        </p:spPr>
        <p:txBody>
          <a:bodyPr vert="horz" lIns="91440" tIns="45720" rIns="91440" bIns="45720" rtlCol="0">
            <a:normAutofit fontScale="92500" lnSpcReduction="10000"/>
          </a:bodyPr>
          <a:lstStyle/>
          <a:p>
            <a:pPr indent="-228600">
              <a:buFont typeface="Arial" panose="020B0604020202020204" pitchFamily="34" charset="0"/>
              <a:buChar char="•"/>
            </a:pPr>
            <a:r>
              <a:rPr lang="en-US" sz="1900" dirty="0"/>
              <a:t>When a beehive gets overpopulated, it swarms. This is when 60% of the hive fly away with the old queen and the bees still left in the hive make a new queen. The swarm will then fly from one place to another until they find a suitable home.  This is where we come in, the swarms fly a few  hundred metres at a time. When they stop we shake or scrape them into a beehive box.</a:t>
            </a:r>
          </a:p>
          <a:p>
            <a:pPr indent="-228600">
              <a:buFont typeface="Arial" panose="020B0604020202020204" pitchFamily="34" charset="0"/>
              <a:buChar char="•"/>
            </a:pPr>
            <a:r>
              <a:rPr lang="en-US" sz="1900" dirty="0"/>
              <a:t>Double </a:t>
            </a:r>
            <a:r>
              <a:rPr lang="en-US" sz="1900"/>
              <a:t>Click the pic on the left for video </a:t>
            </a:r>
            <a:endParaRPr lang="en-US" sz="1900" dirty="0"/>
          </a:p>
        </p:txBody>
      </p:sp>
      <p:pic>
        <p:nvPicPr>
          <p:cNvPr id="49" name="Picture 48">
            <a:extLst>
              <a:ext uri="{FF2B5EF4-FFF2-40B4-BE49-F238E27FC236}">
                <a16:creationId xmlns:a16="http://schemas.microsoft.com/office/drawing/2014/main" id="{AE053737-A92D-4BEC-89AB-C6C472CAFA87}"/>
              </a:ext>
            </a:extLst>
          </p:cNvPr>
          <p:cNvPicPr>
            <a:picLocks noChangeAspect="1"/>
          </p:cNvPicPr>
          <p:nvPr/>
        </p:nvPicPr>
        <p:blipFill rotWithShape="1">
          <a:blip r:embed="rId5">
            <a:extLst>
              <a:ext uri="{28A0092B-C50C-407E-A947-70E740481C1C}">
                <a14:useLocalDpi xmlns:a14="http://schemas.microsoft.com/office/drawing/2010/main" val="0"/>
              </a:ext>
            </a:extLst>
          </a:blip>
          <a:srcRect b="21738"/>
          <a:stretch/>
        </p:blipFill>
        <p:spPr>
          <a:xfrm rot="5400000">
            <a:off x="7388040" y="1927538"/>
            <a:ext cx="5410199" cy="3175591"/>
          </a:xfrm>
          <a:prstGeom prst="rect">
            <a:avLst/>
          </a:prstGeom>
        </p:spPr>
      </p:pic>
      <p:sp>
        <p:nvSpPr>
          <p:cNvPr id="9" name="TextBox 8">
            <a:extLst>
              <a:ext uri="{FF2B5EF4-FFF2-40B4-BE49-F238E27FC236}">
                <a16:creationId xmlns:a16="http://schemas.microsoft.com/office/drawing/2014/main" id="{4CB6157C-B5FC-4F5E-BDE5-F78548F8E377}"/>
              </a:ext>
            </a:extLst>
          </p:cNvPr>
          <p:cNvSpPr txBox="1"/>
          <p:nvPr/>
        </p:nvSpPr>
        <p:spPr>
          <a:xfrm>
            <a:off x="2287031" y="0"/>
            <a:ext cx="184730" cy="200055"/>
          </a:xfrm>
          <a:prstGeom prst="rect">
            <a:avLst/>
          </a:prstGeom>
          <a:solidFill>
            <a:srgbClr val="000000"/>
          </a:solidFill>
        </p:spPr>
        <p:txBody>
          <a:bodyPr wrap="none" rtlCol="0">
            <a:spAutoFit/>
          </a:bodyPr>
          <a:lstStyle/>
          <a:p>
            <a:pPr algn="r">
              <a:spcAft>
                <a:spcPts val="600"/>
              </a:spcAft>
            </a:pPr>
            <a:endParaRPr lang="en-AU" sz="700" dirty="0">
              <a:solidFill>
                <a:srgbClr val="FFFFFF"/>
              </a:solidFill>
            </a:endParaRPr>
          </a:p>
        </p:txBody>
      </p:sp>
      <p:sp>
        <p:nvSpPr>
          <p:cNvPr id="12" name="TextBox 11">
            <a:extLst>
              <a:ext uri="{FF2B5EF4-FFF2-40B4-BE49-F238E27FC236}">
                <a16:creationId xmlns:a16="http://schemas.microsoft.com/office/drawing/2014/main" id="{922C9CCF-E4B8-49A5-A7EF-07F41F5626E9}"/>
              </a:ext>
            </a:extLst>
          </p:cNvPr>
          <p:cNvSpPr txBox="1"/>
          <p:nvPr/>
        </p:nvSpPr>
        <p:spPr>
          <a:xfrm flipH="1">
            <a:off x="0" y="0"/>
            <a:ext cx="2307042" cy="200055"/>
          </a:xfrm>
          <a:prstGeom prst="rect">
            <a:avLst/>
          </a:prstGeom>
          <a:solidFill>
            <a:srgbClr val="000000"/>
          </a:solidFill>
        </p:spPr>
        <p:txBody>
          <a:bodyPr wrap="square" rtlCol="0">
            <a:spAutoFit/>
          </a:bodyPr>
          <a:lstStyle/>
          <a:p>
            <a:pPr algn="r">
              <a:spcAft>
                <a:spcPts val="600"/>
              </a:spcAft>
            </a:pPr>
            <a:endParaRPr lang="en-AU" sz="700" dirty="0">
              <a:solidFill>
                <a:srgbClr val="FFFFFF"/>
              </a:solidFill>
            </a:endParaRPr>
          </a:p>
        </p:txBody>
      </p:sp>
      <p:pic>
        <p:nvPicPr>
          <p:cNvPr id="51" name="Childs play vid">
            <a:hlinkClick r:id="" action="ppaction://media"/>
            <a:extLst>
              <a:ext uri="{FF2B5EF4-FFF2-40B4-BE49-F238E27FC236}">
                <a16:creationId xmlns:a16="http://schemas.microsoft.com/office/drawing/2014/main" id="{B591D302-2C6E-4657-96BA-E7A8EDB0D132}"/>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4811790" y="285836"/>
            <a:ext cx="3536060" cy="6286327"/>
          </a:xfrm>
          <a:prstGeom prst="rect">
            <a:avLst/>
          </a:prstGeom>
        </p:spPr>
      </p:pic>
    </p:spTree>
    <p:extLst>
      <p:ext uri="{BB962C8B-B14F-4D97-AF65-F5344CB8AC3E}">
        <p14:creationId xmlns:p14="http://schemas.microsoft.com/office/powerpoint/2010/main" val="7250461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2006"/>
    </mc:Choice>
    <mc:Fallback xmlns="">
      <p:transition spd="slow" advTm="200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35" fill="hold"/>
                                        <p:tgtEl>
                                          <p:spTgt spid="5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1"/>
                                        </p:tgtEl>
                                      </p:cBhvr>
                                    </p:cmd>
                                  </p:childTnLst>
                                </p:cTn>
                              </p:par>
                            </p:childTnLst>
                          </p:cTn>
                        </p:par>
                      </p:childTnLst>
                    </p:cTn>
                  </p:par>
                </p:childTnLst>
              </p:cTn>
              <p:nextCondLst>
                <p:cond evt="onClick" delay="0">
                  <p:tgtEl>
                    <p:spTgt spid="51"/>
                  </p:tgtEl>
                </p:cond>
              </p:nextCondLst>
            </p:seq>
            <p:video>
              <p:cMediaNode vol="80000">
                <p:cTn id="12" fill="hold" display="0">
                  <p:stCondLst>
                    <p:cond delay="indefinite"/>
                  </p:stCondLst>
                </p:cTn>
                <p:tgtEl>
                  <p:spTgt spid="51"/>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6E13DAD0-A4B0-4817-8995-A0D346584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708357" y="3509963"/>
            <a:ext cx="7092215"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9A4EAD7-8D5A-4AE9-A81F-1F01AE66C275}"/>
              </a:ext>
            </a:extLst>
          </p:cNvPr>
          <p:cNvSpPr>
            <a:spLocks noGrp="1"/>
          </p:cNvSpPr>
          <p:nvPr>
            <p:ph type="title"/>
          </p:nvPr>
        </p:nvSpPr>
        <p:spPr>
          <a:xfrm>
            <a:off x="5021821" y="3812954"/>
            <a:ext cx="6465287" cy="1516014"/>
          </a:xfrm>
        </p:spPr>
        <p:txBody>
          <a:bodyPr vert="horz" lIns="91440" tIns="45720" rIns="91440" bIns="45720" rtlCol="0" anchor="b">
            <a:normAutofit/>
          </a:bodyPr>
          <a:lstStyle/>
          <a:p>
            <a:r>
              <a:rPr lang="en-US" sz="4800" kern="1200" dirty="0">
                <a:solidFill>
                  <a:srgbClr val="FFFFFF"/>
                </a:solidFill>
                <a:latin typeface="+mj-lt"/>
                <a:ea typeface="+mj-ea"/>
                <a:cs typeface="+mj-cs"/>
              </a:rPr>
              <a:t>Acquiring Bees </a:t>
            </a:r>
            <a:r>
              <a:rPr lang="en-US" sz="4800" kern="1200" dirty="0" err="1">
                <a:solidFill>
                  <a:srgbClr val="FFFFFF"/>
                </a:solidFill>
                <a:latin typeface="+mj-lt"/>
                <a:ea typeface="+mj-ea"/>
                <a:cs typeface="+mj-cs"/>
              </a:rPr>
              <a:t>con’t</a:t>
            </a:r>
            <a:endParaRPr lang="en-US" sz="4800" kern="1200" dirty="0">
              <a:solidFill>
                <a:srgbClr val="FFFFFF"/>
              </a:solidFill>
              <a:latin typeface="+mj-lt"/>
              <a:ea typeface="+mj-ea"/>
              <a:cs typeface="+mj-cs"/>
            </a:endParaRPr>
          </a:p>
        </p:txBody>
      </p:sp>
      <p:sp>
        <p:nvSpPr>
          <p:cNvPr id="4" name="Text Placeholder 3">
            <a:extLst>
              <a:ext uri="{FF2B5EF4-FFF2-40B4-BE49-F238E27FC236}">
                <a16:creationId xmlns:a16="http://schemas.microsoft.com/office/drawing/2014/main" id="{D074791B-67BA-4119-A308-18125DC299DC}"/>
              </a:ext>
            </a:extLst>
          </p:cNvPr>
          <p:cNvSpPr>
            <a:spLocks noGrp="1"/>
          </p:cNvSpPr>
          <p:nvPr>
            <p:ph type="body" sz="half" idx="2"/>
          </p:nvPr>
        </p:nvSpPr>
        <p:spPr>
          <a:xfrm>
            <a:off x="5021821" y="5550568"/>
            <a:ext cx="6465286" cy="602551"/>
          </a:xfrm>
        </p:spPr>
        <p:txBody>
          <a:bodyPr vert="horz" lIns="91440" tIns="45720" rIns="91440" bIns="45720" rtlCol="0">
            <a:normAutofit/>
          </a:bodyPr>
          <a:lstStyle/>
          <a:p>
            <a:r>
              <a:rPr lang="en-US" sz="2000" kern="1200" dirty="0">
                <a:solidFill>
                  <a:srgbClr val="E7E6E6"/>
                </a:solidFill>
                <a:latin typeface="+mn-lt"/>
                <a:ea typeface="+mn-ea"/>
                <a:cs typeface="+mn-cs"/>
              </a:rPr>
              <a:t>We find them  in all sorts of strange places.</a:t>
            </a:r>
          </a:p>
        </p:txBody>
      </p:sp>
      <p:cxnSp>
        <p:nvCxnSpPr>
          <p:cNvPr id="54" name="Straight Connector 53">
            <a:extLst>
              <a:ext uri="{FF2B5EF4-FFF2-40B4-BE49-F238E27FC236}">
                <a16:creationId xmlns:a16="http://schemas.microsoft.com/office/drawing/2014/main" id="{59F9672C-557D-4871-B58C-7874589D7F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8287" y="5443086"/>
            <a:ext cx="64008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3D586237-6973-4657-A641-255B369CCFA8}"/>
              </a:ext>
            </a:extLst>
          </p:cNvPr>
          <p:cNvPicPr>
            <a:picLocks noChangeAspect="1"/>
          </p:cNvPicPr>
          <p:nvPr/>
        </p:nvPicPr>
        <p:blipFill rotWithShape="1">
          <a:blip r:embed="rId2">
            <a:extLst>
              <a:ext uri="{28A0092B-C50C-407E-A947-70E740481C1C}">
                <a14:useLocalDpi xmlns:a14="http://schemas.microsoft.com/office/drawing/2010/main" val="0"/>
              </a:ext>
            </a:extLst>
          </a:blip>
          <a:srcRect t="668" r="1" b="1"/>
          <a:stretch/>
        </p:blipFill>
        <p:spPr>
          <a:xfrm>
            <a:off x="317635" y="321733"/>
            <a:ext cx="4160452" cy="6214534"/>
          </a:xfrm>
          <a:prstGeom prst="rect">
            <a:avLst/>
          </a:prstGeom>
        </p:spPr>
      </p:pic>
      <p:pic>
        <p:nvPicPr>
          <p:cNvPr id="5" name="Picture 4">
            <a:extLst>
              <a:ext uri="{FF2B5EF4-FFF2-40B4-BE49-F238E27FC236}">
                <a16:creationId xmlns:a16="http://schemas.microsoft.com/office/drawing/2014/main" id="{69B2D17A-A0D7-442F-B78B-9F660D6B86D7}"/>
              </a:ext>
            </a:extLst>
          </p:cNvPr>
          <p:cNvPicPr>
            <a:picLocks noChangeAspect="1"/>
          </p:cNvPicPr>
          <p:nvPr/>
        </p:nvPicPr>
        <p:blipFill rotWithShape="1">
          <a:blip r:embed="rId3">
            <a:extLst>
              <a:ext uri="{28A0092B-C50C-407E-A947-70E740481C1C}">
                <a14:useLocalDpi xmlns:a14="http://schemas.microsoft.com/office/drawing/2010/main" val="0"/>
              </a:ext>
            </a:extLst>
          </a:blip>
          <a:srcRect l="11080" r="3" b="3"/>
          <a:stretch/>
        </p:blipFill>
        <p:spPr>
          <a:xfrm>
            <a:off x="8505277" y="452172"/>
            <a:ext cx="3539976" cy="2985818"/>
          </a:xfrm>
          <a:prstGeom prst="rect">
            <a:avLst/>
          </a:prstGeom>
        </p:spPr>
      </p:pic>
      <p:pic>
        <p:nvPicPr>
          <p:cNvPr id="7" name="Picture 6">
            <a:extLst>
              <a:ext uri="{FF2B5EF4-FFF2-40B4-BE49-F238E27FC236}">
                <a16:creationId xmlns:a16="http://schemas.microsoft.com/office/drawing/2014/main" id="{669795A4-0947-4DA8-A6F5-23132D2BB64B}"/>
              </a:ext>
            </a:extLst>
          </p:cNvPr>
          <p:cNvPicPr>
            <a:picLocks noChangeAspect="1"/>
          </p:cNvPicPr>
          <p:nvPr/>
        </p:nvPicPr>
        <p:blipFill rotWithShape="1">
          <a:blip r:embed="rId4">
            <a:extLst>
              <a:ext uri="{28A0092B-C50C-407E-A947-70E740481C1C}">
                <a14:useLocalDpi xmlns:a14="http://schemas.microsoft.com/office/drawing/2010/main" val="0"/>
              </a:ext>
            </a:extLst>
          </a:blip>
          <a:srcRect l="28343" r="8317" b="-3"/>
          <a:stretch/>
        </p:blipFill>
        <p:spPr>
          <a:xfrm rot="5400000">
            <a:off x="5077983" y="105312"/>
            <a:ext cx="2985818" cy="3535590"/>
          </a:xfrm>
          <a:prstGeom prst="rect">
            <a:avLst/>
          </a:prstGeom>
        </p:spPr>
      </p:pic>
      <p:sp>
        <p:nvSpPr>
          <p:cNvPr id="9" name="TextBox 8">
            <a:extLst>
              <a:ext uri="{FF2B5EF4-FFF2-40B4-BE49-F238E27FC236}">
                <a16:creationId xmlns:a16="http://schemas.microsoft.com/office/drawing/2014/main" id="{4CB6157C-B5FC-4F5E-BDE5-F78548F8E377}"/>
              </a:ext>
            </a:extLst>
          </p:cNvPr>
          <p:cNvSpPr txBox="1"/>
          <p:nvPr/>
        </p:nvSpPr>
        <p:spPr>
          <a:xfrm>
            <a:off x="2287031" y="0"/>
            <a:ext cx="184730" cy="200055"/>
          </a:xfrm>
          <a:prstGeom prst="rect">
            <a:avLst/>
          </a:prstGeom>
          <a:solidFill>
            <a:srgbClr val="000000"/>
          </a:solidFill>
        </p:spPr>
        <p:txBody>
          <a:bodyPr wrap="none" rtlCol="0">
            <a:spAutoFit/>
          </a:bodyPr>
          <a:lstStyle/>
          <a:p>
            <a:pPr algn="r">
              <a:spcAft>
                <a:spcPts val="600"/>
              </a:spcAft>
            </a:pPr>
            <a:endParaRPr lang="en-AU" sz="700" dirty="0">
              <a:solidFill>
                <a:srgbClr val="FFFFFF"/>
              </a:solidFill>
            </a:endParaRPr>
          </a:p>
        </p:txBody>
      </p:sp>
      <p:sp>
        <p:nvSpPr>
          <p:cNvPr id="12" name="TextBox 11">
            <a:extLst>
              <a:ext uri="{FF2B5EF4-FFF2-40B4-BE49-F238E27FC236}">
                <a16:creationId xmlns:a16="http://schemas.microsoft.com/office/drawing/2014/main" id="{922C9CCF-E4B8-49A5-A7EF-07F41F5626E9}"/>
              </a:ext>
            </a:extLst>
          </p:cNvPr>
          <p:cNvSpPr txBox="1"/>
          <p:nvPr/>
        </p:nvSpPr>
        <p:spPr>
          <a:xfrm flipH="1">
            <a:off x="0" y="0"/>
            <a:ext cx="2307042" cy="200055"/>
          </a:xfrm>
          <a:prstGeom prst="rect">
            <a:avLst/>
          </a:prstGeom>
          <a:solidFill>
            <a:srgbClr val="000000"/>
          </a:solidFill>
        </p:spPr>
        <p:txBody>
          <a:bodyPr wrap="square" rtlCol="0">
            <a:spAutoFit/>
          </a:bodyPr>
          <a:lstStyle/>
          <a:p>
            <a:pPr algn="r">
              <a:spcAft>
                <a:spcPts val="600"/>
              </a:spcAft>
            </a:pPr>
            <a:endParaRPr lang="en-AU" sz="700" dirty="0">
              <a:solidFill>
                <a:srgbClr val="FFFFFF"/>
              </a:solidFill>
            </a:endParaRPr>
          </a:p>
        </p:txBody>
      </p:sp>
    </p:spTree>
    <p:extLst>
      <p:ext uri="{BB962C8B-B14F-4D97-AF65-F5344CB8AC3E}">
        <p14:creationId xmlns:p14="http://schemas.microsoft.com/office/powerpoint/2010/main" val="353540121"/>
      </p:ext>
    </p:extLst>
  </p:cSld>
  <p:clrMapOvr>
    <a:masterClrMapping/>
  </p:clrMapOvr>
  <mc:AlternateContent xmlns:mc="http://schemas.openxmlformats.org/markup-compatibility/2006" xmlns:p14="http://schemas.microsoft.com/office/powerpoint/2010/main">
    <mc:Choice Requires="p14">
      <p:transition spd="slow" p14:dur="2000" advTm="2006"/>
    </mc:Choice>
    <mc:Fallback xmlns="">
      <p:transition spd="slow" advTm="2006"/>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4264B5B262004081A2B512CA9F200E" ma:contentTypeVersion="10" ma:contentTypeDescription="Create a new document." ma:contentTypeScope="" ma:versionID="96c1fd1c15ae9cc99dc82381b0a101ec">
  <xsd:schema xmlns:xsd="http://www.w3.org/2001/XMLSchema" xmlns:xs="http://www.w3.org/2001/XMLSchema" xmlns:p="http://schemas.microsoft.com/office/2006/metadata/properties" xmlns:ns3="559e984d-aa0a-4df6-a99e-118810b8e8bc" xmlns:ns4="00c7177c-8a80-4ae9-99cf-96174ba4f01a" targetNamespace="http://schemas.microsoft.com/office/2006/metadata/properties" ma:root="true" ma:fieldsID="669e8cb413681737a1d4360b418ac54b" ns3:_="" ns4:_="">
    <xsd:import namespace="559e984d-aa0a-4df6-a99e-118810b8e8bc"/>
    <xsd:import namespace="00c7177c-8a80-4ae9-99cf-96174ba4f01a"/>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9e984d-aa0a-4df6-a99e-118810b8e8b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0c7177c-8a80-4ae9-99cf-96174ba4f01a"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B0961AF-A483-4F0F-B39C-F8A894BFBBE8}">
  <ds:schemaRefs>
    <ds:schemaRef ds:uri="http://schemas.microsoft.com/sharepoint/v3/contenttype/forms"/>
  </ds:schemaRefs>
</ds:datastoreItem>
</file>

<file path=customXml/itemProps2.xml><?xml version="1.0" encoding="utf-8"?>
<ds:datastoreItem xmlns:ds="http://schemas.openxmlformats.org/officeDocument/2006/customXml" ds:itemID="{295A2328-C36A-4A57-B7AE-13F6D656CD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9e984d-aa0a-4df6-a99e-118810b8e8bc"/>
    <ds:schemaRef ds:uri="00c7177c-8a80-4ae9-99cf-96174ba4f0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9CD70C-4AC1-4067-92E7-3EDB0B257F9F}">
  <ds:schemaRefs>
    <ds:schemaRef ds:uri="http://schemas.microsoft.com/office/2006/metadata/properties"/>
    <ds:schemaRef ds:uri="http://purl.org/dc/terms/"/>
    <ds:schemaRef ds:uri="http://purl.org/dc/elements/1.1/"/>
    <ds:schemaRef ds:uri="http://schemas.microsoft.com/office/infopath/2007/PartnerControls"/>
    <ds:schemaRef ds:uri="559e984d-aa0a-4df6-a99e-118810b8e8bc"/>
    <ds:schemaRef ds:uri="http://schemas.openxmlformats.org/package/2006/metadata/core-properties"/>
    <ds:schemaRef ds:uri="http://schemas.microsoft.com/office/2006/documentManagement/types"/>
    <ds:schemaRef ds:uri="00c7177c-8a80-4ae9-99cf-96174ba4f01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15</TotalTime>
  <Words>341</Words>
  <Application>Microsoft Office PowerPoint</Application>
  <PresentationFormat>Widescreen</PresentationFormat>
  <Paragraphs>28</Paragraphs>
  <Slides>12</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Levi and Eleks  Design Crowd logo</vt:lpstr>
      <vt:lpstr>The Beekeepers</vt:lpstr>
      <vt:lpstr>Brainstorming</vt:lpstr>
      <vt:lpstr>Market Research</vt:lpstr>
      <vt:lpstr>Market Research</vt:lpstr>
      <vt:lpstr>Hive Acquisition</vt:lpstr>
      <vt:lpstr>Our Apimaye Hives</vt:lpstr>
      <vt:lpstr>Acquiring Bees</vt:lpstr>
      <vt:lpstr>Acquiring Bees con’t</vt:lpstr>
      <vt:lpstr>Bee Food</vt:lpstr>
      <vt:lpstr>Our Apiaries</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Levi and Eleks  Design Crowd logo</dc:title>
  <dc:creator>Steve Sammut</dc:creator>
  <cp:lastModifiedBy>Steve Sammut</cp:lastModifiedBy>
  <cp:revision>2</cp:revision>
  <dcterms:created xsi:type="dcterms:W3CDTF">2019-10-15T12:19:45Z</dcterms:created>
  <dcterms:modified xsi:type="dcterms:W3CDTF">2019-10-15T13:44:24Z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0x010100F24264B5B262004081A2B512CA9F200E</vt:lpwstr>
  </property>
</Properties>
</file>